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2"/>
  </p:notesMasterIdLst>
  <p:sldIdLst>
    <p:sldId id="256" r:id="rId2"/>
    <p:sldId id="257" r:id="rId3"/>
    <p:sldId id="286" r:id="rId4"/>
    <p:sldId id="287" r:id="rId5"/>
    <p:sldId id="290" r:id="rId6"/>
    <p:sldId id="289" r:id="rId7"/>
    <p:sldId id="292" r:id="rId8"/>
    <p:sldId id="293" r:id="rId9"/>
    <p:sldId id="294" r:id="rId10"/>
    <p:sldId id="295" r:id="rId11"/>
    <p:sldId id="296" r:id="rId12"/>
    <p:sldId id="297" r:id="rId13"/>
    <p:sldId id="277" r:id="rId14"/>
    <p:sldId id="299" r:id="rId15"/>
    <p:sldId id="298" r:id="rId16"/>
    <p:sldId id="301" r:id="rId17"/>
    <p:sldId id="302" r:id="rId18"/>
    <p:sldId id="303" r:id="rId19"/>
    <p:sldId id="304" r:id="rId20"/>
    <p:sldId id="276" r:id="rId21"/>
    <p:sldId id="315" r:id="rId22"/>
    <p:sldId id="314" r:id="rId23"/>
    <p:sldId id="275" r:id="rId24"/>
    <p:sldId id="316" r:id="rId25"/>
    <p:sldId id="317" r:id="rId26"/>
    <p:sldId id="320" r:id="rId27"/>
    <p:sldId id="283" r:id="rId28"/>
    <p:sldId id="318" r:id="rId29"/>
    <p:sldId id="319" r:id="rId30"/>
    <p:sldId id="274" r:id="rId31"/>
    <p:sldId id="342" r:id="rId32"/>
    <p:sldId id="344" r:id="rId33"/>
    <p:sldId id="345" r:id="rId34"/>
    <p:sldId id="343" r:id="rId35"/>
    <p:sldId id="321" r:id="rId36"/>
    <p:sldId id="282" r:id="rId37"/>
    <p:sldId id="306" r:id="rId38"/>
    <p:sldId id="308" r:id="rId39"/>
    <p:sldId id="309" r:id="rId40"/>
    <p:sldId id="310" r:id="rId41"/>
    <p:sldId id="311" r:id="rId42"/>
    <p:sldId id="307" r:id="rId43"/>
    <p:sldId id="327" r:id="rId44"/>
    <p:sldId id="325" r:id="rId45"/>
    <p:sldId id="326" r:id="rId46"/>
    <p:sldId id="324" r:id="rId47"/>
    <p:sldId id="273" r:id="rId48"/>
    <p:sldId id="312" r:id="rId49"/>
    <p:sldId id="313" r:id="rId50"/>
    <p:sldId id="328" r:id="rId5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1.a. The list type" id="{4AF0CB7F-A56B-4CBF-ABF5-F2BF91246606}">
          <p14:sldIdLst>
            <p14:sldId id="286"/>
            <p14:sldId id="287"/>
            <p14:sldId id="290"/>
          </p14:sldIdLst>
        </p14:section>
        <p14:section name="1.b. The for statement" id="{6AFF5B32-8549-4CC2-95B3-8EDD18A6219A}">
          <p14:sldIdLst>
            <p14:sldId id="289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1.b. The range generator" id="{4A4CB1B1-7742-4716-8886-5FC08475FCDA}">
          <p14:sldIdLst>
            <p14:sldId id="277"/>
            <p14:sldId id="299"/>
            <p14:sldId id="298"/>
            <p14:sldId id="301"/>
            <p14:sldId id="302"/>
            <p14:sldId id="303"/>
            <p14:sldId id="304"/>
          </p14:sldIdLst>
        </p14:section>
        <p14:section name="2.a. The enumerate generator" id="{6D2A0162-C237-4BD6-9435-DEE4A6D2BD2E}">
          <p14:sldIdLst>
            <p14:sldId id="276"/>
            <p14:sldId id="315"/>
            <p14:sldId id="314"/>
          </p14:sldIdLst>
        </p14:section>
        <p14:section name="2.b. The zip generator" id="{B7C4A8B1-6753-446C-BD2F-9FA9443C49B3}">
          <p14:sldIdLst>
            <p14:sldId id="275"/>
            <p14:sldId id="316"/>
            <p14:sldId id="317"/>
          </p14:sldIdLst>
        </p14:section>
        <p14:section name="2.c. Nested for loops" id="{47BE9909-47AE-4D3C-BA8D-75A877AFAFDF}">
          <p14:sldIdLst>
            <p14:sldId id="320"/>
            <p14:sldId id="283"/>
            <p14:sldId id="318"/>
            <p14:sldId id="319"/>
          </p14:sldIdLst>
        </p14:section>
        <p14:section name="2.d. Break in a for loop" id="{7358458C-3E41-44BE-B52B-D4E0DAEA73F8}">
          <p14:sldIdLst>
            <p14:sldId id="274"/>
          </p14:sldIdLst>
        </p14:section>
        <p14:section name="Practice activities with for loops" id="{CE7F370D-AF74-4F32-8A94-85D95A5343C1}">
          <p14:sldIdLst>
            <p14:sldId id="342"/>
            <p14:sldId id="344"/>
            <p14:sldId id="345"/>
            <p14:sldId id="343"/>
            <p14:sldId id="321"/>
            <p14:sldId id="282"/>
            <p14:sldId id="306"/>
            <p14:sldId id="308"/>
            <p14:sldId id="309"/>
            <p14:sldId id="310"/>
            <p14:sldId id="311"/>
            <p14:sldId id="307"/>
            <p14:sldId id="327"/>
            <p14:sldId id="325"/>
            <p14:sldId id="326"/>
            <p14:sldId id="324"/>
          </p14:sldIdLst>
        </p14:section>
        <p14:section name="Conclusion" id="{8FC5B4E0-8B82-44CE-8E2E-949C5DB81C7E}">
          <p14:sldIdLst>
            <p14:sldId id="273"/>
          </p14:sldIdLst>
        </p14:section>
        <p14:section name="Extra. Continue and else in for loops" id="{3E52193B-16FE-4902-B45A-31E191450450}">
          <p14:sldIdLst>
            <p14:sldId id="312"/>
            <p14:sldId id="313"/>
            <p14:sldId id="32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microsoft.com/office/2016/11/relationships/changesInfo" Target="changesInfos/changesInfo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ieu De Mari" userId="dfb708c9-d8dc-439f-9a3b-c772bf4a311c" providerId="ADAL" clId="{101E7AB7-8EB4-4829-835E-8F2601D5E3A1}"/>
    <pc:docChg chg="mod delSld modSection">
      <pc:chgData name="Matthieu De Mari" userId="dfb708c9-d8dc-439f-9a3b-c772bf4a311c" providerId="ADAL" clId="{101E7AB7-8EB4-4829-835E-8F2601D5E3A1}" dt="2023-07-17T05:24:10.765" v="2" actId="47"/>
      <pc:docMkLst>
        <pc:docMk/>
      </pc:docMkLst>
      <pc:sldChg chg="del">
        <pc:chgData name="Matthieu De Mari" userId="dfb708c9-d8dc-439f-9a3b-c772bf4a311c" providerId="ADAL" clId="{101E7AB7-8EB4-4829-835E-8F2601D5E3A1}" dt="2023-07-17T05:24:06.166" v="1" actId="47"/>
        <pc:sldMkLst>
          <pc:docMk/>
          <pc:sldMk cId="2115114681" sldId="322"/>
        </pc:sldMkLst>
      </pc:sldChg>
      <pc:sldChg chg="del">
        <pc:chgData name="Matthieu De Mari" userId="dfb708c9-d8dc-439f-9a3b-c772bf4a311c" providerId="ADAL" clId="{101E7AB7-8EB4-4829-835E-8F2601D5E3A1}" dt="2023-07-17T05:24:10.765" v="2" actId="47"/>
        <pc:sldMkLst>
          <pc:docMk/>
          <pc:sldMk cId="3943083880" sldId="329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515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ILP 2022 – W3S1</a:t>
            </a:r>
            <a:br>
              <a:rPr lang="en-US" dirty="0"/>
            </a:br>
            <a:r>
              <a:rPr lang="en-US" dirty="0"/>
              <a:t>For loops iterations, generators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C8CEBDD4-EAD3-433F-B8BC-C99DB7FB3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  <a:p>
            <a:r>
              <a:rPr lang="en-US" sz="2400" b="1" dirty="0"/>
              <a:t>Indent</a:t>
            </a:r>
            <a:r>
              <a:rPr lang="en-US" sz="2400" dirty="0"/>
              <a:t> </a:t>
            </a:r>
            <a:r>
              <a:rPr lang="en-US" sz="2400" b="1" dirty="0"/>
              <a:t>some</a:t>
            </a:r>
            <a:r>
              <a:rPr lang="en-US" sz="2400" dirty="0"/>
              <a:t> code to be repeated inside the </a:t>
            </a:r>
            <a:r>
              <a:rPr lang="en-US" sz="2400" b="1" dirty="0">
                <a:solidFill>
                  <a:srgbClr val="00B050"/>
                </a:solidFill>
              </a:rPr>
              <a:t>for</a:t>
            </a:r>
            <a:r>
              <a:rPr lang="en-US" sz="2400" dirty="0"/>
              <a:t>, as in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b="1" dirty="0"/>
              <a:t>/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06047" y="246004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315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  <a:p>
            <a:r>
              <a:rPr lang="en-US" sz="2400" b="1" dirty="0"/>
              <a:t>Indent</a:t>
            </a:r>
            <a:r>
              <a:rPr lang="en-US" sz="2400" dirty="0"/>
              <a:t> </a:t>
            </a:r>
            <a:r>
              <a:rPr lang="en-US" sz="2400" b="1" dirty="0"/>
              <a:t>some</a:t>
            </a:r>
            <a:r>
              <a:rPr lang="en-US" sz="2400" dirty="0"/>
              <a:t> code to be repeated inside the </a:t>
            </a:r>
            <a:r>
              <a:rPr lang="en-US" sz="2400" b="1" dirty="0">
                <a:solidFill>
                  <a:srgbClr val="00B050"/>
                </a:solidFill>
              </a:rPr>
              <a:t>for</a:t>
            </a:r>
            <a:r>
              <a:rPr lang="en-US" sz="2400" dirty="0"/>
              <a:t>, as in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b="1" dirty="0"/>
              <a:t>/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F99911-617B-4C73-A6E6-7865F8FDFADD}"/>
              </a:ext>
            </a:extLst>
          </p:cNvPr>
          <p:cNvSpPr txBox="1"/>
          <p:nvPr/>
        </p:nvSpPr>
        <p:spPr>
          <a:xfrm>
            <a:off x="7357024" y="4005634"/>
            <a:ext cx="39967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Notice how </a:t>
            </a:r>
            <a:r>
              <a:rPr lang="en-US" sz="2400" b="1" dirty="0"/>
              <a:t>the iteration variable value changes after each repetition of the code </a:t>
            </a:r>
            <a:r>
              <a:rPr lang="en-US" sz="2400" dirty="0"/>
              <a:t>inside the for loop.</a:t>
            </a:r>
            <a:endParaRPr lang="en-GB" sz="2400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06047" y="246004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CA02563-B873-4823-8821-66DDE395F16C}"/>
              </a:ext>
            </a:extLst>
          </p:cNvPr>
          <p:cNvSpPr/>
          <p:nvPr/>
        </p:nvSpPr>
        <p:spPr>
          <a:xfrm rot="16200000">
            <a:off x="6299873" y="470889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D56A3F4-2DB7-4505-9923-9330D0CB852C}"/>
              </a:ext>
            </a:extLst>
          </p:cNvPr>
          <p:cNvSpPr/>
          <p:nvPr/>
        </p:nvSpPr>
        <p:spPr>
          <a:xfrm rot="19447355">
            <a:off x="6343559" y="1708389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798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0FCF-094D-4ECB-A9B6-E0E7BE7C0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example: average grade for student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F1D9C3-477F-4AFD-8777-2B1BDB67F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using a </a:t>
            </a:r>
            <a:r>
              <a:rPr lang="en-US" dirty="0">
                <a:solidFill>
                  <a:srgbClr val="00B050"/>
                </a:solidFill>
              </a:rPr>
              <a:t>for</a:t>
            </a:r>
            <a:r>
              <a:rPr lang="en-US" dirty="0"/>
              <a:t> loop: lots of variables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E2EF2F2-E247-42E3-B63C-A45FD47D1A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Lots of variable</a:t>
            </a:r>
          </a:p>
          <a:p>
            <a:r>
              <a:rPr lang="en-US" dirty="0"/>
              <a:t>Long code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6DF7DE-A322-42AD-8F06-6F56F982E9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Using a </a:t>
            </a:r>
            <a:r>
              <a:rPr lang="en-US" dirty="0">
                <a:solidFill>
                  <a:srgbClr val="00B050"/>
                </a:solidFill>
              </a:rPr>
              <a:t>for</a:t>
            </a:r>
            <a:r>
              <a:rPr lang="en-US" dirty="0"/>
              <a:t> loop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C34961C-7B2D-4E13-B80E-DBDD525510E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Cleaner and shorter code</a:t>
            </a:r>
          </a:p>
          <a:p>
            <a:r>
              <a:rPr lang="en-US" dirty="0"/>
              <a:t>Modular (works with any number of grades in list)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4E06B0-58B5-4774-AA01-69815E98DB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42461" r="23141" b="33333"/>
          <a:stretch/>
        </p:blipFill>
        <p:spPr>
          <a:xfrm>
            <a:off x="195252" y="3970216"/>
            <a:ext cx="5802323" cy="21804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D44BE9-5DA0-4021-988D-FCC0A24276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95" t="44513" r="26730" b="33538"/>
          <a:stretch/>
        </p:blipFill>
        <p:spPr>
          <a:xfrm>
            <a:off x="6406661" y="3970216"/>
            <a:ext cx="5330816" cy="221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0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/>
              <a:t>()</a:t>
            </a:r>
            <a:r>
              <a:rPr lang="en-US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Problem: </a:t>
            </a:r>
            <a:r>
              <a:rPr lang="en-US" dirty="0"/>
              <a:t>typing a list of numbers manually is </a:t>
            </a:r>
            <a:r>
              <a:rPr lang="en-US" b="1" dirty="0"/>
              <a:t>cumbersome</a:t>
            </a:r>
            <a:r>
              <a:rPr lang="en-US" dirty="0"/>
              <a:t>, especially if it is supposed to contain lots of elements/numbers.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40308"/>
          <a:stretch/>
        </p:blipFill>
        <p:spPr>
          <a:xfrm>
            <a:off x="6730999" y="125047"/>
            <a:ext cx="4554415" cy="330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696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Problem: </a:t>
            </a:r>
            <a:r>
              <a:rPr lang="en-US" dirty="0"/>
              <a:t>typing a list of numbers manually is </a:t>
            </a:r>
            <a:r>
              <a:rPr lang="en-US" b="1" dirty="0"/>
              <a:t>cumbersome</a:t>
            </a:r>
            <a:r>
              <a:rPr lang="en-US" dirty="0"/>
              <a:t>, especially if it is supposed to contain lots of elements/numbers.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40308"/>
          <a:stretch/>
        </p:blipFill>
        <p:spPr>
          <a:xfrm>
            <a:off x="6730999" y="125047"/>
            <a:ext cx="4554415" cy="3303954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12C77E-F332-4EB8-ADA7-392BC025C3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4" t="5879" r="4006" b="5771"/>
          <a:stretch/>
        </p:blipFill>
        <p:spPr>
          <a:xfrm>
            <a:off x="6510214" y="3669079"/>
            <a:ext cx="5533970" cy="306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64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Solution: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 can be used to replace the list object in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definition.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20821"/>
          <a:stretch/>
        </p:blipFill>
        <p:spPr>
          <a:xfrm>
            <a:off x="6730999" y="125046"/>
            <a:ext cx="4554415" cy="653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62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Solution: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 can be used to replace the list object in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definition.</a:t>
            </a:r>
          </a:p>
          <a:p>
            <a:r>
              <a:rPr lang="en-US" dirty="0"/>
              <a:t>It receives an integer </a:t>
            </a:r>
            <a:r>
              <a:rPr lang="en-US" b="1" dirty="0"/>
              <a:t>n.</a:t>
            </a:r>
          </a:p>
          <a:p>
            <a:r>
              <a:rPr lang="en-US" dirty="0"/>
              <a:t>Here,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(n) </a:t>
            </a:r>
            <a:r>
              <a:rPr lang="en-US" dirty="0"/>
              <a:t>means: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</a:t>
            </a:r>
            <a:r>
              <a:rPr lang="en-US" dirty="0"/>
              <a:t> will take </a:t>
            </a:r>
            <a:r>
              <a:rPr lang="en-US" b="1" dirty="0"/>
              <a:t>n</a:t>
            </a:r>
            <a:r>
              <a:rPr lang="en-US" dirty="0"/>
              <a:t> successive values, starting from 0 and incrementing by 1 each time.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20821"/>
          <a:stretch/>
        </p:blipFill>
        <p:spPr>
          <a:xfrm>
            <a:off x="6730999" y="125046"/>
            <a:ext cx="4554415" cy="653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6504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sz="2400" b="1" dirty="0"/>
              <a:t>2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1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3" r="32757" b="55937"/>
          <a:stretch/>
        </p:blipFill>
        <p:spPr>
          <a:xfrm>
            <a:off x="7018215" y="101600"/>
            <a:ext cx="3587263" cy="239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74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sz="2400" b="1" dirty="0"/>
              <a:t>2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1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  <a:p>
            <a:r>
              <a:rPr lang="en-US" sz="2400" b="1" dirty="0"/>
              <a:t>3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n, p)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</a:t>
            </a:r>
            <a:r>
              <a:rPr lang="en-US" sz="2400" b="1" dirty="0"/>
              <a:t>p (instead of 1)</a:t>
            </a:r>
            <a:r>
              <a:rPr lang="en-US" sz="2400" dirty="0"/>
              <a:t>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2" r="32757" b="38640"/>
          <a:stretch/>
        </p:blipFill>
        <p:spPr>
          <a:xfrm>
            <a:off x="7018215" y="101601"/>
            <a:ext cx="3587263" cy="424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35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sz="2400" b="1" dirty="0"/>
              <a:t>2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1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  <a:p>
            <a:r>
              <a:rPr lang="en-US" sz="2400" b="1" dirty="0"/>
              <a:t>3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n, p)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</a:t>
            </a:r>
            <a:r>
              <a:rPr lang="en-US" sz="2400" b="1" dirty="0"/>
              <a:t>p (instead of 1)</a:t>
            </a:r>
            <a:r>
              <a:rPr lang="en-US" sz="2400" dirty="0"/>
              <a:t>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2" r="32757" b="15077"/>
          <a:stretch/>
        </p:blipFill>
        <p:spPr>
          <a:xfrm>
            <a:off x="7018215" y="101600"/>
            <a:ext cx="3587263" cy="67563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665ED0-C4CE-4867-85E4-21640562D619}"/>
              </a:ext>
            </a:extLst>
          </p:cNvPr>
          <p:cNvSpPr txBox="1"/>
          <p:nvPr/>
        </p:nvSpPr>
        <p:spPr>
          <a:xfrm>
            <a:off x="7862277" y="5423878"/>
            <a:ext cx="42124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Note:</a:t>
            </a:r>
            <a:r>
              <a:rPr lang="en-US" sz="2400" dirty="0"/>
              <a:t> if two or more parameters are used, we can play with negative values.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25473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(Week3, Session1 – W3S1)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list type (quick intro, much more to come on W3)</a:t>
            </a:r>
          </a:p>
          <a:p>
            <a:r>
              <a:rPr lang="en-US" dirty="0"/>
              <a:t>The for statement</a:t>
            </a:r>
          </a:p>
          <a:p>
            <a:r>
              <a:rPr lang="en-US" dirty="0"/>
              <a:t>The range() generator</a:t>
            </a:r>
          </a:p>
          <a:p>
            <a:r>
              <a:rPr lang="en-US" dirty="0"/>
              <a:t>The enumerate() generator</a:t>
            </a:r>
          </a:p>
          <a:p>
            <a:r>
              <a:rPr lang="en-US" dirty="0"/>
              <a:t>The zip() generator</a:t>
            </a:r>
          </a:p>
          <a:p>
            <a:r>
              <a:rPr lang="en-US" dirty="0"/>
              <a:t>Nesting for loops</a:t>
            </a:r>
          </a:p>
          <a:p>
            <a:r>
              <a:rPr lang="en-US" dirty="0"/>
              <a:t>Breaking for loops</a:t>
            </a:r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651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  <a:br>
              <a:rPr lang="en-US" dirty="0"/>
            </a:br>
            <a:r>
              <a:rPr lang="en-US" dirty="0"/>
              <a:t>On each loop iteration:</a:t>
            </a:r>
          </a:p>
          <a:p>
            <a:r>
              <a:rPr lang="en-US" dirty="0"/>
              <a:t>The first one takes values consisting of the </a:t>
            </a:r>
            <a:r>
              <a:rPr lang="en-US" b="1" dirty="0"/>
              <a:t>position</a:t>
            </a:r>
            <a:r>
              <a:rPr lang="en-US" dirty="0"/>
              <a:t> </a:t>
            </a:r>
            <a:r>
              <a:rPr lang="en-US" b="1" dirty="0"/>
              <a:t>index</a:t>
            </a:r>
            <a:r>
              <a:rPr lang="en-US" dirty="0"/>
              <a:t> (1</a:t>
            </a:r>
            <a:r>
              <a:rPr lang="en-US" baseline="30000" dirty="0"/>
              <a:t>st</a:t>
            </a:r>
            <a:r>
              <a:rPr lang="en-US" dirty="0"/>
              <a:t>, 2</a:t>
            </a:r>
            <a:r>
              <a:rPr lang="en-US" baseline="30000" dirty="0"/>
              <a:t>nd</a:t>
            </a:r>
            <a:r>
              <a:rPr lang="en-US" dirty="0"/>
              <a:t>,3</a:t>
            </a:r>
            <a:r>
              <a:rPr lang="en-US" baseline="30000" dirty="0"/>
              <a:t>rd</a:t>
            </a:r>
            <a:r>
              <a:rPr lang="en-US" dirty="0"/>
              <a:t>,… element),</a:t>
            </a:r>
          </a:p>
          <a:p>
            <a:r>
              <a:rPr lang="en-US" dirty="0"/>
              <a:t>The second is takes </a:t>
            </a:r>
            <a:r>
              <a:rPr lang="en-US" b="1" dirty="0"/>
              <a:t>value</a:t>
            </a:r>
            <a:r>
              <a:rPr lang="en-US" dirty="0"/>
              <a:t> of the element in the list.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0A3F662-FDAF-4498-A21C-BB8BA50C7D9E}"/>
              </a:ext>
            </a:extLst>
          </p:cNvPr>
          <p:cNvSpPr/>
          <p:nvPr/>
        </p:nvSpPr>
        <p:spPr>
          <a:xfrm rot="19447355">
            <a:off x="6413591" y="199377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A78BC59-2ED7-478E-A0F8-0075C8130125}"/>
              </a:ext>
            </a:extLst>
          </p:cNvPr>
          <p:cNvSpPr/>
          <p:nvPr/>
        </p:nvSpPr>
        <p:spPr>
          <a:xfrm rot="19447355">
            <a:off x="7206852" y="201722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54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  <a:br>
              <a:rPr lang="en-US" dirty="0"/>
            </a:br>
            <a:r>
              <a:rPr lang="en-US" dirty="0"/>
              <a:t>On each loop iteration:</a:t>
            </a:r>
          </a:p>
          <a:p>
            <a:r>
              <a:rPr lang="en-US" dirty="0"/>
              <a:t>The first one takes values consisting of the </a:t>
            </a:r>
            <a:r>
              <a:rPr lang="en-US" b="1" dirty="0"/>
              <a:t>position</a:t>
            </a:r>
            <a:r>
              <a:rPr lang="en-US" dirty="0"/>
              <a:t> </a:t>
            </a:r>
            <a:r>
              <a:rPr lang="en-US" b="1" dirty="0"/>
              <a:t>index</a:t>
            </a:r>
            <a:r>
              <a:rPr lang="en-US" dirty="0"/>
              <a:t> (1</a:t>
            </a:r>
            <a:r>
              <a:rPr lang="en-US" baseline="30000" dirty="0"/>
              <a:t>st</a:t>
            </a:r>
            <a:r>
              <a:rPr lang="en-US" dirty="0"/>
              <a:t>, 2</a:t>
            </a:r>
            <a:r>
              <a:rPr lang="en-US" baseline="30000" dirty="0"/>
              <a:t>nd</a:t>
            </a:r>
            <a:r>
              <a:rPr lang="en-US" dirty="0"/>
              <a:t>,3</a:t>
            </a:r>
            <a:r>
              <a:rPr lang="en-US" baseline="30000" dirty="0"/>
              <a:t>rd</a:t>
            </a:r>
            <a:r>
              <a:rPr lang="en-US" dirty="0"/>
              <a:t>,… element),</a:t>
            </a:r>
          </a:p>
          <a:p>
            <a:r>
              <a:rPr lang="en-US" dirty="0"/>
              <a:t>The second is takes </a:t>
            </a:r>
            <a:r>
              <a:rPr lang="en-US" b="1" dirty="0"/>
              <a:t>value</a:t>
            </a:r>
            <a:r>
              <a:rPr lang="en-US" dirty="0"/>
              <a:t> of the element in the list.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0A3F662-FDAF-4498-A21C-BB8BA50C7D9E}"/>
              </a:ext>
            </a:extLst>
          </p:cNvPr>
          <p:cNvSpPr/>
          <p:nvPr/>
        </p:nvSpPr>
        <p:spPr>
          <a:xfrm rot="10800000">
            <a:off x="7007561" y="352345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FCE5D-CDA1-4253-9DC6-66F4387A25E9}"/>
              </a:ext>
            </a:extLst>
          </p:cNvPr>
          <p:cNvSpPr txBox="1"/>
          <p:nvPr/>
        </p:nvSpPr>
        <p:spPr>
          <a:xfrm>
            <a:off x="8020063" y="3384332"/>
            <a:ext cx="397216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Note: </a:t>
            </a:r>
            <a:r>
              <a:rPr lang="en-US" sz="2800" dirty="0"/>
              <a:t>In Python, </a:t>
            </a:r>
            <a:r>
              <a:rPr lang="en-US" sz="2800" b="1" dirty="0"/>
              <a:t>we start counting from 0</a:t>
            </a:r>
            <a:r>
              <a:rPr lang="en-US" sz="2800" dirty="0"/>
              <a:t>.</a:t>
            </a:r>
            <a:br>
              <a:rPr lang="en-US" sz="2800" dirty="0"/>
            </a:br>
            <a:r>
              <a:rPr lang="en-US" sz="2800" dirty="0"/>
              <a:t>What we call the 1</a:t>
            </a:r>
            <a:r>
              <a:rPr lang="en-US" sz="2800" baseline="30000" dirty="0"/>
              <a:t>st</a:t>
            </a:r>
            <a:r>
              <a:rPr lang="en-US" sz="2800" dirty="0"/>
              <a:t> element of the list in English, is called the 0</a:t>
            </a:r>
            <a:r>
              <a:rPr lang="en-US" sz="2800" baseline="30000" dirty="0"/>
              <a:t>th</a:t>
            </a:r>
            <a:r>
              <a:rPr lang="en-US" sz="2800" dirty="0"/>
              <a:t> element (index = 0) in programming</a:t>
            </a:r>
            <a:r>
              <a:rPr lang="en-GB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44228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Use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552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Use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generator!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 takes </a:t>
            </a:r>
            <a:r>
              <a:rPr lang="en-US" b="1" dirty="0"/>
              <a:t>multiple</a:t>
            </a:r>
            <a:r>
              <a:rPr lang="en-US" dirty="0"/>
              <a:t> </a:t>
            </a:r>
            <a:r>
              <a:rPr lang="en-US" b="1" dirty="0"/>
              <a:t>lists</a:t>
            </a:r>
            <a:r>
              <a:rPr lang="en-US" dirty="0"/>
              <a:t> of </a:t>
            </a:r>
            <a:r>
              <a:rPr lang="en-US" b="1" u="sng" dirty="0"/>
              <a:t>equal length</a:t>
            </a:r>
            <a:r>
              <a:rPr lang="en-US" b="1" dirty="0"/>
              <a:t> </a:t>
            </a:r>
            <a:r>
              <a:rPr lang="en-US" dirty="0"/>
              <a:t>(same number of elements).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5AC7D0A4-97E4-417C-AC63-A677550591CE}"/>
              </a:ext>
            </a:extLst>
          </p:cNvPr>
          <p:cNvSpPr/>
          <p:nvPr/>
        </p:nvSpPr>
        <p:spPr>
          <a:xfrm rot="19447355">
            <a:off x="6132236" y="2400176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88C4228-E919-491A-A95F-A1AB9078031F}"/>
              </a:ext>
            </a:extLst>
          </p:cNvPr>
          <p:cNvSpPr/>
          <p:nvPr/>
        </p:nvSpPr>
        <p:spPr>
          <a:xfrm rot="10800000">
            <a:off x="7548420" y="4639284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4653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Use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generator!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 takes </a:t>
            </a:r>
            <a:r>
              <a:rPr lang="en-US" b="1" dirty="0"/>
              <a:t>multiple</a:t>
            </a:r>
            <a:r>
              <a:rPr lang="en-US" dirty="0"/>
              <a:t> </a:t>
            </a:r>
            <a:r>
              <a:rPr lang="en-US" b="1" dirty="0"/>
              <a:t>lists</a:t>
            </a:r>
            <a:r>
              <a:rPr lang="en-US" dirty="0"/>
              <a:t> of </a:t>
            </a:r>
            <a:r>
              <a:rPr lang="en-US" b="1" u="sng" dirty="0"/>
              <a:t>equal length</a:t>
            </a:r>
            <a:r>
              <a:rPr lang="en-US" b="1" dirty="0"/>
              <a:t> </a:t>
            </a:r>
            <a:r>
              <a:rPr lang="en-US" dirty="0"/>
              <a:t>(same number of elements).</a:t>
            </a:r>
          </a:p>
          <a:p>
            <a:r>
              <a:rPr lang="en-US" dirty="0"/>
              <a:t>Updates that many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on each loop iteration, in a </a:t>
            </a:r>
            <a:r>
              <a:rPr lang="en-US" b="1" u="sng" dirty="0"/>
              <a:t>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5AC7D0A4-97E4-417C-AC63-A677550591CE}"/>
              </a:ext>
            </a:extLst>
          </p:cNvPr>
          <p:cNvSpPr/>
          <p:nvPr/>
        </p:nvSpPr>
        <p:spPr>
          <a:xfrm rot="19447355">
            <a:off x="8351806" y="2423621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0389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8DFFFBE-74D5-41A7-933E-D9FCF1383061}"/>
              </a:ext>
            </a:extLst>
          </p:cNvPr>
          <p:cNvSpPr/>
          <p:nvPr/>
        </p:nvSpPr>
        <p:spPr>
          <a:xfrm rot="19447355">
            <a:off x="6038263" y="1352204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2ACB02B-3079-4F76-8C08-597AAF6F0A97}"/>
              </a:ext>
            </a:extLst>
          </p:cNvPr>
          <p:cNvSpPr/>
          <p:nvPr/>
        </p:nvSpPr>
        <p:spPr>
          <a:xfrm rot="19447355">
            <a:off x="5627077" y="1115109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6755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Works “almost” like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dirty="0"/>
              <a:t> generator,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994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Works “almost” like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dirty="0"/>
              <a:t> generator,</a:t>
            </a:r>
          </a:p>
          <a:p>
            <a:r>
              <a:rPr lang="en-US" dirty="0"/>
              <a:t>But updates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in an </a:t>
            </a:r>
            <a:r>
              <a:rPr lang="en-US" b="1" u="sng" dirty="0"/>
              <a:t>unsynchronized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AF030A6-D5DA-497F-90B3-87AD5270D7B1}"/>
              </a:ext>
            </a:extLst>
          </p:cNvPr>
          <p:cNvSpPr/>
          <p:nvPr/>
        </p:nvSpPr>
        <p:spPr>
          <a:xfrm rot="10800000">
            <a:off x="7105075" y="4297940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4332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Works “almost” like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dirty="0"/>
              <a:t> generator,</a:t>
            </a:r>
          </a:p>
          <a:p>
            <a:r>
              <a:rPr lang="en-US" dirty="0"/>
              <a:t>But updates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in an </a:t>
            </a:r>
            <a:r>
              <a:rPr lang="en-US" b="1" u="sng" dirty="0"/>
              <a:t>unsynchronized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</a:p>
          <a:p>
            <a:r>
              <a:rPr lang="en-US" dirty="0"/>
              <a:t>Convenient for checking all combinations of values in two given lists!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365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D60E39-7BAA-46BE-9ACD-DD42312A1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list type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9570CB-A62A-4A84-B68D-BCEF4C409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2498"/>
          </a:xfrm>
        </p:spPr>
        <p:txBody>
          <a:bodyPr/>
          <a:lstStyle/>
          <a:p>
            <a:r>
              <a:rPr lang="en-US" dirty="0"/>
              <a:t>Let us first introduce a new type of objects, called </a:t>
            </a:r>
            <a:r>
              <a:rPr lang="en-US" b="1" dirty="0"/>
              <a:t>lists</a:t>
            </a:r>
            <a:r>
              <a:rPr lang="en-US" dirty="0"/>
              <a:t>.</a:t>
            </a:r>
          </a:p>
          <a:p>
            <a:r>
              <a:rPr lang="en-US" b="1" dirty="0"/>
              <a:t>Definition (</a:t>
            </a:r>
            <a:r>
              <a:rPr lang="en-US" b="1" dirty="0">
                <a:solidFill>
                  <a:srgbClr val="00B050"/>
                </a:solidFill>
              </a:rPr>
              <a:t>lists</a:t>
            </a:r>
            <a:r>
              <a:rPr lang="en-US" b="1" dirty="0"/>
              <a:t>):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list</a:t>
            </a:r>
            <a:r>
              <a:rPr lang="en-US" b="1" dirty="0"/>
              <a:t> </a:t>
            </a:r>
            <a:r>
              <a:rPr lang="en-US" dirty="0"/>
              <a:t>is a </a:t>
            </a:r>
            <a:r>
              <a:rPr lang="en-US" b="1" dirty="0"/>
              <a:t>sequence</a:t>
            </a:r>
            <a:r>
              <a:rPr lang="en-US" dirty="0"/>
              <a:t> of several variable elements, listed in order, between </a:t>
            </a:r>
            <a:r>
              <a:rPr lang="en-US" b="1" dirty="0"/>
              <a:t>brackets</a:t>
            </a:r>
            <a:r>
              <a:rPr lang="en-US" dirty="0"/>
              <a:t> and separated by </a:t>
            </a:r>
            <a:r>
              <a:rPr lang="en-US" b="1" dirty="0"/>
              <a:t>commas</a:t>
            </a:r>
            <a:r>
              <a:rPr lang="en-US" dirty="0"/>
              <a:t>.</a:t>
            </a:r>
          </a:p>
          <a:p>
            <a:r>
              <a:rPr lang="en-US" dirty="0"/>
              <a:t>It can contain variables of any types (int, float, string, etc.).</a:t>
            </a:r>
          </a:p>
          <a:p>
            <a:r>
              <a:rPr lang="en-US" dirty="0"/>
              <a:t>List can also contain mixed types of variables.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9782E-EE45-4918-A750-8D8DA9C63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4" t="24926" r="28473" b="33137"/>
          <a:stretch/>
        </p:blipFill>
        <p:spPr>
          <a:xfrm>
            <a:off x="6172202" y="1376412"/>
            <a:ext cx="5887702" cy="522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863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 W2S1, we have seen how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can be used to </a:t>
            </a:r>
            <a:r>
              <a:rPr lang="en-US" b="1" dirty="0"/>
              <a:t>interrupt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r>
              <a:rPr lang="en-US" dirty="0"/>
              <a:t>It also works with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loops!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86D751-8747-439F-AFDC-16FBC39DC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70" t="32000" r="29166" b="31488"/>
          <a:stretch/>
        </p:blipFill>
        <p:spPr>
          <a:xfrm>
            <a:off x="6172202" y="1578707"/>
            <a:ext cx="5656385" cy="513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779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7921549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431729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7073002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 generator: </a:t>
            </a:r>
            <a:r>
              <a:rPr lang="en-US" dirty="0"/>
              <a:t>Browse through multiple lists elements in a synchronized manner.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2839069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 generator: </a:t>
            </a:r>
            <a:r>
              <a:rPr lang="en-US" dirty="0"/>
              <a:t>Browse through multiple lists elements in a synchronized manner.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loops: </a:t>
            </a:r>
            <a:r>
              <a:rPr lang="en-US" dirty="0"/>
              <a:t>Browse through multiple lists elements in an unsynchronized manner.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3115945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3651B-59EF-4D2F-950D-CB637981D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activities: basic for loops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7E697-85F7-42E5-8D25-9626F6088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Let us practice a bit with for loops, with the following activities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b="1" dirty="0"/>
              <a:t>Activity 1 - How many items in my </a:t>
            </a:r>
            <a:r>
              <a:rPr lang="en-US" sz="3200" b="1" dirty="0" err="1"/>
              <a:t>inventory.ipynb</a:t>
            </a: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Activity 2 - Best equipment </a:t>
            </a:r>
            <a:r>
              <a:rPr lang="en-US" sz="3200" b="1" dirty="0" err="1"/>
              <a:t>finder.ipynb</a:t>
            </a: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Activity 3 - Best equipment finder v2.ipynb</a:t>
            </a:r>
          </a:p>
          <a:p>
            <a:pPr marL="0" indent="0" algn="ctr">
              <a:buNone/>
            </a:pPr>
            <a:r>
              <a:rPr lang="en-US" sz="3200" b="1" dirty="0"/>
              <a:t>Activity 4 - Find the missing </a:t>
            </a:r>
            <a:r>
              <a:rPr lang="en-US" sz="3200" b="1" dirty="0" err="1"/>
              <a:t>card.ipynb</a:t>
            </a:r>
            <a:endParaRPr lang="en-US" sz="3200" b="1" dirty="0"/>
          </a:p>
          <a:p>
            <a:pPr marL="0" indent="0" algn="ctr">
              <a:buNone/>
            </a:pPr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9116114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</a:t>
            </a:r>
            <a:r>
              <a:rPr lang="en-US" dirty="0"/>
              <a:t>, i.e. a list of items that he/she is carrying at the moment. </a:t>
            </a:r>
            <a:endParaRPr lang="en-US" i="1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9EC81252-331C-4D35-A6B7-7FAD7FBD8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22" y="2768811"/>
            <a:ext cx="7075156" cy="397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105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</a:t>
            </a:r>
            <a:r>
              <a:rPr lang="en-US" dirty="0"/>
              <a:t>, i.e. a list of items that he/she is carrying at the moment. This </a:t>
            </a:r>
            <a:r>
              <a:rPr lang="en-US" b="1" dirty="0"/>
              <a:t>inventory</a:t>
            </a:r>
            <a:r>
              <a:rPr lang="en-US" dirty="0"/>
              <a:t> could be defined as a </a:t>
            </a:r>
            <a:r>
              <a:rPr lang="en-US" b="1" dirty="0"/>
              <a:t>list</a:t>
            </a:r>
            <a:r>
              <a:rPr lang="en-US" dirty="0"/>
              <a:t>, as shown below.</a:t>
            </a:r>
          </a:p>
          <a:p>
            <a:pPr marL="0" indent="0">
              <a:buNone/>
            </a:pPr>
            <a:r>
              <a:rPr lang="en-US" i="1" dirty="0"/>
              <a:t>inventory = ["Sword", "Armor", "Potion", "Potion", "Torch", "Potion", "Bow", "Potion", "Torch", "Potion"]</a:t>
            </a:r>
          </a:p>
          <a:p>
            <a:pPr marL="0" indent="0">
              <a:buNone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1055236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</a:t>
            </a:r>
            <a:r>
              <a:rPr lang="en-US" dirty="0"/>
              <a:t>, i.e. a list of items that he/she is carrying at the moment. This </a:t>
            </a:r>
            <a:r>
              <a:rPr lang="en-US" b="1" dirty="0"/>
              <a:t>inventory</a:t>
            </a:r>
            <a:r>
              <a:rPr lang="en-US" dirty="0"/>
              <a:t> could be defined as a </a:t>
            </a:r>
            <a:r>
              <a:rPr lang="en-US" b="1" dirty="0"/>
              <a:t>list</a:t>
            </a:r>
            <a:r>
              <a:rPr lang="en-US" dirty="0"/>
              <a:t>, as shown below.</a:t>
            </a:r>
          </a:p>
          <a:p>
            <a:pPr marL="0" indent="0">
              <a:buNone/>
            </a:pPr>
            <a:r>
              <a:rPr lang="en-US" i="1" dirty="0"/>
              <a:t>inventory = ["Sword", "Armor", "Potion", "Potion", "Torch", "Potion", "Bow", "Potion", "Torch", "Potion"]</a:t>
            </a:r>
          </a:p>
          <a:p>
            <a:endParaRPr lang="en-US" i="1" dirty="0"/>
          </a:p>
          <a:p>
            <a:r>
              <a:rPr lang="en-US" dirty="0"/>
              <a:t>Our objective is to write a function </a:t>
            </a:r>
            <a:r>
              <a:rPr lang="en-US" b="1" dirty="0" err="1"/>
              <a:t>how_many_items</a:t>
            </a:r>
            <a:r>
              <a:rPr lang="en-US" b="1" dirty="0"/>
              <a:t>()</a:t>
            </a:r>
            <a:r>
              <a:rPr lang="en-US" dirty="0"/>
              <a:t>,</a:t>
            </a:r>
            <a:r>
              <a:rPr lang="en-US" b="1" dirty="0"/>
              <a:t> </a:t>
            </a:r>
            <a:r>
              <a:rPr lang="en-US" dirty="0"/>
              <a:t>which:</a:t>
            </a:r>
          </a:p>
          <a:p>
            <a:pPr lvl="1"/>
            <a:r>
              <a:rPr lang="en-US" b="1" dirty="0"/>
              <a:t>receives</a:t>
            </a:r>
            <a:r>
              <a:rPr lang="en-US" dirty="0"/>
              <a:t>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such as the one above, as its first parameter,</a:t>
            </a:r>
          </a:p>
          <a:p>
            <a:pPr lvl="1"/>
            <a:r>
              <a:rPr lang="en-US" b="1" dirty="0"/>
              <a:t>receives</a:t>
            </a:r>
            <a:r>
              <a:rPr lang="en-US" dirty="0"/>
              <a:t> an </a:t>
            </a:r>
            <a:r>
              <a:rPr lang="en-US" b="1" dirty="0"/>
              <a:t>item</a:t>
            </a:r>
            <a:r>
              <a:rPr lang="en-US" dirty="0"/>
              <a:t> </a:t>
            </a:r>
            <a:r>
              <a:rPr lang="en-US" b="1" dirty="0"/>
              <a:t>name</a:t>
            </a:r>
            <a:r>
              <a:rPr lang="en-US" dirty="0"/>
              <a:t>, as a second parameter (e.g. </a:t>
            </a:r>
            <a:r>
              <a:rPr lang="en-US" dirty="0" err="1"/>
              <a:t>item_name</a:t>
            </a:r>
            <a:r>
              <a:rPr lang="en-US" dirty="0"/>
              <a:t> = "Torch")</a:t>
            </a:r>
          </a:p>
          <a:p>
            <a:pPr lvl="1"/>
            <a:r>
              <a:rPr lang="en-US" dirty="0"/>
              <a:t>and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number</a:t>
            </a:r>
            <a:r>
              <a:rPr lang="en-US" dirty="0"/>
              <a:t> </a:t>
            </a:r>
            <a:r>
              <a:rPr lang="en-US" b="1" dirty="0"/>
              <a:t>of</a:t>
            </a:r>
            <a:r>
              <a:rPr lang="en-US" dirty="0"/>
              <a:t> </a:t>
            </a:r>
            <a:r>
              <a:rPr lang="en-US" b="1" dirty="0"/>
              <a:t>times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item</a:t>
            </a:r>
            <a:r>
              <a:rPr lang="en-US" dirty="0"/>
              <a:t> in question </a:t>
            </a:r>
            <a:r>
              <a:rPr lang="en-US" b="1" dirty="0"/>
              <a:t>appears</a:t>
            </a:r>
            <a:r>
              <a:rPr lang="en-US" dirty="0"/>
              <a:t> </a:t>
            </a:r>
            <a:r>
              <a:rPr lang="en-US" b="1" dirty="0"/>
              <a:t>in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inventory</a:t>
            </a:r>
            <a:r>
              <a:rPr lang="en-US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1878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D60E39-7BAA-46BE-9ACD-DD42312A1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list type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9570CB-A62A-4A84-B68D-BCEF4C409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249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We will learn more about lists on the next two sessions!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9782E-EE45-4918-A750-8D8DA9C63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4" t="24926" r="28473" b="33137"/>
          <a:stretch/>
        </p:blipFill>
        <p:spPr>
          <a:xfrm>
            <a:off x="6172202" y="1376412"/>
            <a:ext cx="5887702" cy="522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9476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</p:txBody>
      </p:sp>
    </p:spTree>
    <p:extLst>
      <p:ext uri="{BB962C8B-B14F-4D97-AF65-F5344CB8AC3E}">
        <p14:creationId xmlns:p14="http://schemas.microsoft.com/office/powerpoint/2010/main" val="29438640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</p:txBody>
      </p:sp>
    </p:spTree>
    <p:extLst>
      <p:ext uri="{BB962C8B-B14F-4D97-AF65-F5344CB8AC3E}">
        <p14:creationId xmlns:p14="http://schemas.microsoft.com/office/powerpoint/2010/main" val="33828980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  <a:p>
            <a:r>
              <a:rPr lang="en-US" dirty="0"/>
              <a:t>Write a function </a:t>
            </a:r>
            <a:r>
              <a:rPr lang="en-US" b="1" dirty="0" err="1"/>
              <a:t>maximal_attack_points</a:t>
            </a:r>
            <a:r>
              <a:rPr lang="en-US" b="1" dirty="0"/>
              <a:t>()</a:t>
            </a:r>
            <a:r>
              <a:rPr lang="en-US" dirty="0"/>
              <a:t>, which</a:t>
            </a:r>
          </a:p>
          <a:p>
            <a:pPr lvl="1"/>
            <a:r>
              <a:rPr lang="en-US" b="1" dirty="0"/>
              <a:t>receives </a:t>
            </a:r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 err="1"/>
              <a:t>weapon_stats</a:t>
            </a:r>
            <a:r>
              <a:rPr lang="en-US" b="1" dirty="0"/>
              <a:t> list</a:t>
            </a:r>
            <a:r>
              <a:rPr lang="en-US" dirty="0"/>
              <a:t> as its only parameter,</a:t>
            </a:r>
          </a:p>
          <a:p>
            <a:pPr lvl="1"/>
            <a:r>
              <a:rPr lang="en-US" dirty="0"/>
              <a:t>and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maximal</a:t>
            </a:r>
            <a:r>
              <a:rPr lang="en-US" dirty="0"/>
              <a:t>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we would have if we were to equip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0072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3 - Best equipment finder v2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A155-8937-4A93-BC2E-1411F2AA1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Task: </a:t>
            </a:r>
            <a:r>
              <a:rPr lang="en-US" dirty="0"/>
              <a:t>As in activity 2, but I want </a:t>
            </a:r>
            <a:r>
              <a:rPr lang="en-US" b="1" dirty="0"/>
              <a:t>the name of the best weapon to be returned </a:t>
            </a:r>
            <a:r>
              <a:rPr lang="en-US" dirty="0"/>
              <a:t>instead of the maximal attack points I would obtain if I decided to equip it!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42166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DF48E7-87D7-454B-B49D-6F64887B6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16" t="26123" r="5868" b="27102"/>
          <a:stretch/>
        </p:blipFill>
        <p:spPr>
          <a:xfrm>
            <a:off x="326571" y="1474235"/>
            <a:ext cx="11797015" cy="481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89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D11B4D-6A03-4491-A7C9-A350EB2EF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26" t="35077" r="6875" b="41744"/>
          <a:stretch/>
        </p:blipFill>
        <p:spPr>
          <a:xfrm>
            <a:off x="140672" y="2508738"/>
            <a:ext cx="11833783" cy="247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60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A155-8937-4A93-BC2E-1411F2AA1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Write a function </a:t>
            </a:r>
            <a:r>
              <a:rPr lang="en-US" b="1" dirty="0" err="1"/>
              <a:t>find_missing_card</a:t>
            </a:r>
            <a:r>
              <a:rPr lang="en-US" b="1" dirty="0"/>
              <a:t>()</a:t>
            </a:r>
            <a:r>
              <a:rPr lang="en-US" dirty="0"/>
              <a:t>, which </a:t>
            </a:r>
            <a:r>
              <a:rPr lang="en-US" b="1" dirty="0"/>
              <a:t>receives</a:t>
            </a:r>
            <a:r>
              <a:rPr lang="en-US" dirty="0"/>
              <a:t> a </a:t>
            </a:r>
            <a:r>
              <a:rPr lang="en-US" b="1" dirty="0"/>
              <a:t>complete deck of cards </a:t>
            </a:r>
            <a:r>
              <a:rPr lang="en-US" dirty="0"/>
              <a:t>as its first parameter, and </a:t>
            </a:r>
            <a:r>
              <a:rPr lang="en-US" b="1" dirty="0"/>
              <a:t>receives</a:t>
            </a:r>
            <a:r>
              <a:rPr lang="en-US" dirty="0"/>
              <a:t> </a:t>
            </a:r>
            <a:r>
              <a:rPr lang="en-US" b="1" dirty="0"/>
              <a:t>a second deck</a:t>
            </a:r>
            <a:r>
              <a:rPr lang="en-US" dirty="0"/>
              <a:t>, as its second parameter.</a:t>
            </a:r>
          </a:p>
          <a:p>
            <a:r>
              <a:rPr lang="en-US" dirty="0"/>
              <a:t>The second deck is a standard deck that has been shuffled and </a:t>
            </a:r>
            <a:r>
              <a:rPr lang="en-US" b="1" dirty="0"/>
              <a:t>may be missing a single card</a:t>
            </a:r>
            <a:r>
              <a:rPr lang="en-US" dirty="0"/>
              <a:t>.</a:t>
            </a:r>
          </a:p>
          <a:p>
            <a:r>
              <a:rPr lang="en-US" dirty="0"/>
              <a:t>The function </a:t>
            </a:r>
            <a:r>
              <a:rPr lang="en-US" b="1" dirty="0" err="1"/>
              <a:t>find_missing_card</a:t>
            </a:r>
            <a:r>
              <a:rPr lang="en-US" b="1" dirty="0"/>
              <a:t>() </a:t>
            </a:r>
            <a:r>
              <a:rPr lang="en-US" dirty="0"/>
              <a:t>should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the name of the one card that is missing </a:t>
            </a:r>
            <a:r>
              <a:rPr lang="en-US" dirty="0"/>
              <a:t>in the second deck. It should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None</a:t>
            </a:r>
            <a:r>
              <a:rPr lang="en-US" dirty="0"/>
              <a:t>, if no card is missing.</a:t>
            </a:r>
          </a:p>
          <a:p>
            <a:r>
              <a:rPr lang="en-US" dirty="0"/>
              <a:t>Note that:</a:t>
            </a:r>
          </a:p>
          <a:p>
            <a:pPr lvl="1"/>
            <a:r>
              <a:rPr lang="en-US" dirty="0"/>
              <a:t>The decks are missing one card at most,</a:t>
            </a:r>
          </a:p>
          <a:p>
            <a:pPr lvl="1"/>
            <a:r>
              <a:rPr lang="en-US" dirty="0"/>
              <a:t>The decks will contain no duplicates.</a:t>
            </a:r>
          </a:p>
        </p:txBody>
      </p:sp>
    </p:spTree>
    <p:extLst>
      <p:ext uri="{BB962C8B-B14F-4D97-AF65-F5344CB8AC3E}">
        <p14:creationId xmlns:p14="http://schemas.microsoft.com/office/powerpoint/2010/main" val="31382990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list type (quick intro, more to come on W3S1)</a:t>
            </a:r>
          </a:p>
          <a:p>
            <a:r>
              <a:rPr lang="en-US" dirty="0"/>
              <a:t>The for statement</a:t>
            </a:r>
          </a:p>
          <a:p>
            <a:r>
              <a:rPr lang="en-US" dirty="0"/>
              <a:t>The range() generator</a:t>
            </a:r>
          </a:p>
          <a:p>
            <a:r>
              <a:rPr lang="en-US" dirty="0"/>
              <a:t>The enumerate() generator</a:t>
            </a:r>
          </a:p>
          <a:p>
            <a:r>
              <a:rPr lang="en-US" dirty="0"/>
              <a:t>The zip() generator</a:t>
            </a:r>
          </a:p>
          <a:p>
            <a:r>
              <a:rPr lang="en-US" dirty="0"/>
              <a:t>Nesting for loops</a:t>
            </a:r>
          </a:p>
          <a:p>
            <a:r>
              <a:rPr lang="en-US" dirty="0"/>
              <a:t>Breaking for loops</a:t>
            </a:r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statement, which was be used to </a:t>
            </a:r>
            <a:r>
              <a:rPr lang="en-US" b="1" dirty="0"/>
              <a:t>interrupt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loop…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statement!</a:t>
            </a:r>
          </a:p>
          <a:p>
            <a:r>
              <a:rPr lang="en-US" dirty="0"/>
              <a:t>When encountered in the indented code inside a loop, it </a:t>
            </a:r>
            <a:r>
              <a:rPr lang="en-US" b="1" dirty="0"/>
              <a:t>ends</a:t>
            </a:r>
            <a:r>
              <a:rPr lang="en-US" dirty="0"/>
              <a:t> </a:t>
            </a:r>
            <a:r>
              <a:rPr lang="en-US" b="1" dirty="0"/>
              <a:t>the current iteration </a:t>
            </a:r>
            <a:r>
              <a:rPr lang="en-US" dirty="0"/>
              <a:t>and</a:t>
            </a:r>
            <a:r>
              <a:rPr lang="en-US" b="1" dirty="0"/>
              <a:t> moves on to the next one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F18454-0841-486D-836C-B1A785AB3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97" t="29333" r="25000" b="29231"/>
          <a:stretch/>
        </p:blipFill>
        <p:spPr>
          <a:xfrm>
            <a:off x="6096000" y="1615343"/>
            <a:ext cx="5955436" cy="464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5033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statement, which was used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statements</a:t>
            </a:r>
            <a:r>
              <a:rPr lang="en-US" b="1" dirty="0"/>
              <a:t>… 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in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It defines a piece of code to be executed when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ends </a:t>
            </a:r>
            <a:r>
              <a:rPr lang="en-US" b="1" u="sng" dirty="0"/>
              <a:t>normally</a:t>
            </a:r>
            <a:r>
              <a:rPr lang="en-US" dirty="0"/>
              <a:t>.</a:t>
            </a:r>
          </a:p>
          <a:p>
            <a:r>
              <a:rPr lang="en-US" b="1" dirty="0"/>
              <a:t>Normally: </a:t>
            </a:r>
            <a:r>
              <a:rPr lang="en-US" dirty="0"/>
              <a:t>completed all iterations, </a:t>
            </a:r>
            <a:r>
              <a:rPr lang="en-US" b="1" u="sng" dirty="0"/>
              <a:t>not interrupted</a:t>
            </a:r>
            <a:r>
              <a:rPr lang="en-US" dirty="0"/>
              <a:t> by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5A7590-4CF2-4107-AC81-71E9E8A71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33" t="22154" r="24167" b="36410"/>
          <a:stretch/>
        </p:blipFill>
        <p:spPr>
          <a:xfrm>
            <a:off x="6019800" y="1766278"/>
            <a:ext cx="6083930" cy="450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105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79975"/>
          </a:xfrm>
        </p:spPr>
        <p:txBody>
          <a:bodyPr/>
          <a:lstStyle/>
          <a:p>
            <a:r>
              <a:rPr lang="en-US" dirty="0"/>
              <a:t>Sometimes in programming, there is a block of code that you want to repeat </a:t>
            </a:r>
            <a:r>
              <a:rPr lang="en-US" b="1" dirty="0"/>
              <a:t>for a fixed number of times</a:t>
            </a:r>
            <a:r>
              <a:rPr lang="en-US" dirty="0"/>
              <a:t>.</a:t>
            </a:r>
          </a:p>
          <a:p>
            <a:r>
              <a:rPr lang="en-US" dirty="0"/>
              <a:t>It could be done with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statement, but there is a more convenient way.</a:t>
            </a:r>
          </a:p>
          <a:p>
            <a:r>
              <a:rPr lang="en-US" b="1" dirty="0"/>
              <a:t>More convenient way: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 is used to repeat a given block of code </a:t>
            </a:r>
            <a:r>
              <a:rPr lang="en-US" b="1" dirty="0"/>
              <a:t>for</a:t>
            </a:r>
            <a:r>
              <a:rPr lang="en-US" dirty="0"/>
              <a:t> a given number of times.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28D7A-63D1-42BE-AA40-6219B1BC8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3" t="34021" r="34000" b="39705"/>
          <a:stretch/>
        </p:blipFill>
        <p:spPr>
          <a:xfrm>
            <a:off x="6543608" y="1450239"/>
            <a:ext cx="5038792" cy="447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7765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statement, which was used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statements</a:t>
            </a:r>
            <a:r>
              <a:rPr lang="en-US" b="1" dirty="0"/>
              <a:t>… 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in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It defines a piece of code to be executed when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ends </a:t>
            </a:r>
            <a:r>
              <a:rPr lang="en-US" b="1" u="sng" dirty="0"/>
              <a:t>normally</a:t>
            </a:r>
            <a:r>
              <a:rPr lang="en-US" dirty="0"/>
              <a:t>.</a:t>
            </a:r>
          </a:p>
          <a:p>
            <a:r>
              <a:rPr lang="en-US" b="1" dirty="0"/>
              <a:t>Normally: </a:t>
            </a:r>
            <a:r>
              <a:rPr lang="en-US" dirty="0"/>
              <a:t>completed all iterations, </a:t>
            </a:r>
            <a:r>
              <a:rPr lang="en-US" b="1" u="sng" dirty="0"/>
              <a:t>not interrupted</a:t>
            </a:r>
            <a:r>
              <a:rPr lang="en-US" b="1" dirty="0"/>
              <a:t> </a:t>
            </a:r>
            <a:r>
              <a:rPr lang="en-US" dirty="0"/>
              <a:t>by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7B6B11-A9A3-4DC7-83CA-2C09A9A33D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69" t="38975" r="24423" b="26234"/>
          <a:stretch/>
        </p:blipFill>
        <p:spPr>
          <a:xfrm>
            <a:off x="6096000" y="1953846"/>
            <a:ext cx="5996678" cy="376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25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6513237" y="2150086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25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54100" y="215008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92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591761" y="215008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885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8200202" y="221707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6272C96-BCB3-4447-876F-215D00727DBF}"/>
              </a:ext>
            </a:extLst>
          </p:cNvPr>
          <p:cNvSpPr/>
          <p:nvPr/>
        </p:nvSpPr>
        <p:spPr>
          <a:xfrm rot="19447355">
            <a:off x="6417044" y="170216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830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3324</TotalTime>
  <Words>2922</Words>
  <Application>Microsoft Office PowerPoint</Application>
  <PresentationFormat>Widescreen</PresentationFormat>
  <Paragraphs>227</Paragraphs>
  <Slides>50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4" baseType="lpstr">
      <vt:lpstr>Arial</vt:lpstr>
      <vt:lpstr>Calibri</vt:lpstr>
      <vt:lpstr>Calibri Light</vt:lpstr>
      <vt:lpstr>Office Theme</vt:lpstr>
      <vt:lpstr>ILP 2022 – W3S1 For loops iterations, generators</vt:lpstr>
      <vt:lpstr>Outline (Week3, Session1 – W3S1)</vt:lpstr>
      <vt:lpstr>The list type</vt:lpstr>
      <vt:lpstr>The list type</vt:lpstr>
      <vt:lpstr>The for statement</vt:lpstr>
      <vt:lpstr>The for statement</vt:lpstr>
      <vt:lpstr>The for statement</vt:lpstr>
      <vt:lpstr>The for statement</vt:lpstr>
      <vt:lpstr>The for statement</vt:lpstr>
      <vt:lpstr>The for statement</vt:lpstr>
      <vt:lpstr>The for statement</vt:lpstr>
      <vt:lpstr>An example: average grade for student</vt:lpstr>
      <vt:lpstr>The range() generator</vt:lpstr>
      <vt:lpstr>The range() generator</vt:lpstr>
      <vt:lpstr>The range() generator</vt:lpstr>
      <vt:lpstr>The range() generator</vt:lpstr>
      <vt:lpstr>The range() generator</vt:lpstr>
      <vt:lpstr>The range() generator</vt:lpstr>
      <vt:lpstr>The range() generator</vt:lpstr>
      <vt:lpstr>The enumerate() generator</vt:lpstr>
      <vt:lpstr>The enumerate() generator</vt:lpstr>
      <vt:lpstr>The enumerate() generator</vt:lpstr>
      <vt:lpstr>The zip() generator</vt:lpstr>
      <vt:lpstr>The zip() generator</vt:lpstr>
      <vt:lpstr>The zip() generator</vt:lpstr>
      <vt:lpstr>Nesting for loops</vt:lpstr>
      <vt:lpstr>Nesting for loops</vt:lpstr>
      <vt:lpstr>Nesting for loops</vt:lpstr>
      <vt:lpstr>Nesting for loops</vt:lpstr>
      <vt:lpstr>The break statement (episode 2)</vt:lpstr>
      <vt:lpstr>To recap</vt:lpstr>
      <vt:lpstr>To recap</vt:lpstr>
      <vt:lpstr>To recap</vt:lpstr>
      <vt:lpstr>To recap</vt:lpstr>
      <vt:lpstr>To recap</vt:lpstr>
      <vt:lpstr>Practice activities: basic for loops</vt:lpstr>
      <vt:lpstr>Activity 1 - How many items in my inventory</vt:lpstr>
      <vt:lpstr>Activity 1 - How many items in my inventory</vt:lpstr>
      <vt:lpstr>Activity 1 - How many items in my inventory</vt:lpstr>
      <vt:lpstr>Activity 2 - Best equipment finder</vt:lpstr>
      <vt:lpstr>Activity 2 - Best equipment finder</vt:lpstr>
      <vt:lpstr>Activity 2 - Best equipment finder</vt:lpstr>
      <vt:lpstr>Activity 3 - Best equipment finder v2</vt:lpstr>
      <vt:lpstr>Activity 4 - Find the missing card</vt:lpstr>
      <vt:lpstr>Activity 4 - Find the missing card</vt:lpstr>
      <vt:lpstr>Activity 4 - Find the missing card</vt:lpstr>
      <vt:lpstr>Conclusion</vt:lpstr>
      <vt:lpstr>The continue statement</vt:lpstr>
      <vt:lpstr>The else statement (episode 2)</vt:lpstr>
      <vt:lpstr>The else statement (episode 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531</cp:revision>
  <dcterms:created xsi:type="dcterms:W3CDTF">2020-05-19T08:08:47Z</dcterms:created>
  <dcterms:modified xsi:type="dcterms:W3CDTF">2023-07-17T05:24:16Z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2023-07-17T05:23:21Z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3376730c-4d84-48c6-aa18-8ef1b2ede3af</vt:lpwstr>
  </property>
  <property fmtid="{D5CDD505-2E9C-101B-9397-08002B2CF9AE}" pid="8" name="MSIP_Label_be298231-ee28-4c9e-9ffa-238d0040efda_ContentBits">
    <vt:lpwstr>0</vt:lpwstr>
  </property>
</Properties>
</file>

<file path=docProps/thumbnail.jpeg>
</file>